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Merriweather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bold.fntdata"/><Relationship Id="rId20" Type="http://schemas.openxmlformats.org/officeDocument/2006/relationships/slide" Target="slides/slide15.xml"/><Relationship Id="rId42" Type="http://schemas.openxmlformats.org/officeDocument/2006/relationships/font" Target="fonts/Merriweather-boldItalic.fntdata"/><Relationship Id="rId41" Type="http://schemas.openxmlformats.org/officeDocument/2006/relationships/font" Target="fonts/Merriweather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erriweather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f32fba01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f32fba01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f32fba01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f32fba01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f32fba01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f32fba01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f32fba016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f32fba016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f32fba016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f32fba016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f32fba016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f32fba016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f32fba016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f32fba016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f32fba016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f32fba016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f32fba016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f32fba016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cf32fba016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cf32fba016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bdeb7c092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bdeb7c092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f32fba016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f32fba016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cf32fba016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cf32fba016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f566fda1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f566fda1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cf32fba016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cf32fba016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f32fba016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f32fba016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cf32fba016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cf32fba016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cf32fba016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cf32fba016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cf32fba016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cf32fba016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cf32fba016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cf32fba016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cf32fba016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cf32fba016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f32fba01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f32fba01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cf32fba016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cf32fba016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cf32fba016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cf32fba016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cf32fba016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cf32fba016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cf32fba016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cf32fba016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f32fba01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f32fba01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f32fba01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f32fba01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f32fba01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f32fba01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f32fba01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f32fba01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f32fba01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f32fba01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f32fba01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f32fba01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Зачем мне пирамида, если я не Хеопс?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Виды тестов для бизнеса</a:t>
            </a:r>
            <a:endParaRPr/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с ними всегда быстрее, а значит дешевле($)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ru" sz="2200"/>
              <a:t>требуют вложений($), окупаются со временем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200"/>
              <a:buChar char="●"/>
            </a:pPr>
            <a:r>
              <a:rPr lang="ru" sz="2200">
                <a:solidFill>
                  <a:srgbClr val="990000"/>
                </a:solidFill>
              </a:rPr>
              <a:t>требуют вложений($) и не окупаются</a:t>
            </a:r>
            <a:endParaRPr sz="2200">
              <a:solidFill>
                <a:srgbClr val="99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2200"/>
              <a:buChar char="●"/>
            </a:pPr>
            <a:r>
              <a:rPr lang="ru" sz="2200">
                <a:solidFill>
                  <a:srgbClr val="990000"/>
                </a:solidFill>
              </a:rPr>
              <a:t>требуют вложений($) не окупаются, еще и замедляют всю разработку</a:t>
            </a:r>
            <a:endParaRPr sz="2200">
              <a:solidFill>
                <a:srgbClr val="99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Пирамида тестирования</a:t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7213" y="1121400"/>
            <a:ext cx="5009583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Позитивные и негативные тесты</a:t>
            </a:r>
            <a:endParaRPr/>
          </a:p>
        </p:txBody>
      </p:sp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4050" y="1093638"/>
            <a:ext cx="6495900" cy="346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Классы эквивалентности</a:t>
            </a:r>
            <a:endParaRPr/>
          </a:p>
        </p:txBody>
      </p:sp>
      <p:sp>
        <p:nvSpPr>
          <p:cNvPr id="129" name="Google Shape;129;p25"/>
          <p:cNvSpPr/>
          <p:nvPr/>
        </p:nvSpPr>
        <p:spPr>
          <a:xfrm>
            <a:off x="654250" y="1534650"/>
            <a:ext cx="2874600" cy="103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Год</a:t>
            </a:r>
            <a:r>
              <a:rPr lang="ru" sz="2400"/>
              <a:t> рождения</a:t>
            </a:r>
            <a:r>
              <a:rPr lang="ru" sz="2400">
                <a:solidFill>
                  <a:srgbClr val="FF0000"/>
                </a:solidFill>
              </a:rPr>
              <a:t>*</a:t>
            </a:r>
            <a:r>
              <a:rPr lang="ru" sz="2400"/>
              <a:t>:</a:t>
            </a:r>
            <a:endParaRPr sz="2400"/>
          </a:p>
        </p:txBody>
      </p:sp>
      <p:sp>
        <p:nvSpPr>
          <p:cNvPr id="130" name="Google Shape;130;p25"/>
          <p:cNvSpPr/>
          <p:nvPr/>
        </p:nvSpPr>
        <p:spPr>
          <a:xfrm>
            <a:off x="3896950" y="1534650"/>
            <a:ext cx="2408100" cy="103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31" name="Google Shape;131;p25"/>
          <p:cNvSpPr txBox="1"/>
          <p:nvPr/>
        </p:nvSpPr>
        <p:spPr>
          <a:xfrm>
            <a:off x="654250" y="2846675"/>
            <a:ext cx="6208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/>
              <a:t>Должно быть</a:t>
            </a:r>
            <a:r>
              <a:rPr lang="ru" sz="1800"/>
              <a:t> </a:t>
            </a:r>
            <a:r>
              <a:rPr lang="ru" sz="1800"/>
              <a:t>больше 1900 года и меньше 2021 года.</a:t>
            </a:r>
            <a:endParaRPr sz="1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Делим данные на классы</a:t>
            </a:r>
            <a:endParaRPr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Все числа, которые ниже минимальной границы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Число, которое равно нижнее границе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Числа, которые входят в наш диапазон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Число, которое равно верхней границе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Числа, которые выше верхней границы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Не числа</a:t>
            </a:r>
            <a:endParaRPr sz="2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Супер идея! DAU и PA вырастут на 3%</a:t>
            </a:r>
            <a:endParaRPr/>
          </a:p>
        </p:txBody>
      </p:sp>
      <p:pic>
        <p:nvPicPr>
          <p:cNvPr id="143" name="Google Shape;1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138225"/>
            <a:ext cx="4762500" cy="28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Условие</a:t>
            </a:r>
            <a:endParaRPr/>
          </a:p>
        </p:txBody>
      </p:sp>
      <p:sp>
        <p:nvSpPr>
          <p:cNvPr id="149" name="Google Shape;149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>
                <a:solidFill>
                  <a:srgbClr val="222222"/>
                </a:solidFill>
              </a:rPr>
              <a:t>0-30 % - danger </a:t>
            </a:r>
            <a:endParaRPr sz="2400">
              <a:solidFill>
                <a:srgbClr val="222222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>
                <a:solidFill>
                  <a:srgbClr val="222222"/>
                </a:solidFill>
              </a:rPr>
              <a:t>31-70 % - warning </a:t>
            </a:r>
            <a:endParaRPr sz="2400">
              <a:solidFill>
                <a:srgbClr val="222222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>
                <a:solidFill>
                  <a:srgbClr val="222222"/>
                </a:solidFill>
              </a:rPr>
              <a:t>71-100 % - good</a:t>
            </a:r>
            <a:endParaRPr sz="2400">
              <a:solidFill>
                <a:srgbClr val="222222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222222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Сквозные тесты</a:t>
            </a:r>
            <a:endParaRPr/>
          </a:p>
        </p:txBody>
      </p:sp>
      <p:sp>
        <p:nvSpPr>
          <p:cNvPr id="155" name="Google Shape;155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2400">
                <a:solidFill>
                  <a:srgbClr val="222222"/>
                </a:solidFill>
              </a:rPr>
              <a:t>Пусть какой-то webdriver зайдет на страницу, убедится что батарейка на месте.</a:t>
            </a:r>
            <a:endParaRPr sz="2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Интеграционные тесты</a:t>
            </a:r>
            <a:endParaRPr/>
          </a:p>
        </p:txBody>
      </p:sp>
      <p:sp>
        <p:nvSpPr>
          <p:cNvPr id="161" name="Google Shape;16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5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GET /usage-power?secret=$secret</a:t>
            </a:r>
            <a:endParaRPr sz="25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90500" marR="19050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1905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500">
                <a:solidFill>
                  <a:srgbClr val="E06666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GET /usage-power</a:t>
            </a:r>
            <a:endParaRPr sz="2500">
              <a:solidFill>
                <a:srgbClr val="E06666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5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Юнит тесты</a:t>
            </a:r>
            <a:endParaRPr/>
          </a:p>
        </p:txBody>
      </p:sp>
      <p:sp>
        <p:nvSpPr>
          <p:cNvPr id="167" name="Google Shape;167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rgbClr val="859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ru" sz="20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 usageLevel(</a:t>
            </a:r>
            <a:r>
              <a:rPr lang="ru" sz="2000">
                <a:solidFill>
                  <a:srgbClr val="DC322F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ru" sz="20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ru" sz="2000">
                <a:solidFill>
                  <a:srgbClr val="268BD2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$usagePower</a:t>
            </a:r>
            <a:r>
              <a:rPr lang="ru" sz="20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): </a:t>
            </a:r>
            <a:r>
              <a:rPr lang="ru" sz="2000">
                <a:solidFill>
                  <a:srgbClr val="DC322F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string</a:t>
            </a:r>
            <a:endParaRPr sz="2000">
              <a:solidFill>
                <a:srgbClr val="DC322F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Обо мне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350" y="1152475"/>
            <a:ext cx="2861050" cy="381472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3826825" y="1017725"/>
            <a:ext cx="5456100" cy="19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CTO в Ветменеджер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Пишу на php с 2009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Ironman 70.3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Есть собачка и котик</a:t>
            </a:r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Классы эквивалентности</a:t>
            </a:r>
            <a:endParaRPr/>
          </a:p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58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ru" sz="1200">
                <a:solidFill>
                  <a:srgbClr val="268BD2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usageLevel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ru" sz="1200">
                <a:solidFill>
                  <a:srgbClr val="859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===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'danger'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"Must be 'danger'"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58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ru" sz="1200">
                <a:solidFill>
                  <a:srgbClr val="268BD2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usageLevel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15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ru" sz="1200">
                <a:solidFill>
                  <a:srgbClr val="859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===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'danger'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"Must be 'danger'"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B58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ru" sz="1200">
                <a:solidFill>
                  <a:srgbClr val="268BD2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usageLevel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30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ru" sz="1200">
                <a:solidFill>
                  <a:srgbClr val="859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===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'danger'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"Must be 'danger'"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B58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ru" sz="1200">
                <a:solidFill>
                  <a:srgbClr val="268BD2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usageLevel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31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ru" sz="1200">
                <a:solidFill>
                  <a:srgbClr val="859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==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'warning'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"Must be 'warning'"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2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… и так для всех, еще: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B58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expectException(</a:t>
            </a:r>
            <a:endParaRPr sz="1200">
              <a:solidFill>
                <a:srgbClr val="B58900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268BD2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InvalidArgumentException</a:t>
            </a:r>
            <a:r>
              <a:rPr lang="ru" sz="1200">
                <a:solidFill>
                  <a:srgbClr val="B58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::</a:t>
            </a:r>
            <a:r>
              <a:rPr lang="ru" sz="1200">
                <a:solidFill>
                  <a:srgbClr val="268BD2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ru" sz="1200">
                <a:solidFill>
                  <a:srgbClr val="B58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endParaRPr sz="1200">
              <a:solidFill>
                <a:srgbClr val="B58900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268BD2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fn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r>
              <a:rPr lang="ru" sz="1200">
                <a:solidFill>
                  <a:srgbClr val="B58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 =&gt; </a:t>
            </a:r>
            <a:r>
              <a:rPr lang="ru" sz="1200">
                <a:solidFill>
                  <a:srgbClr val="268BD2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usageLevel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ru" sz="1200">
                <a:solidFill>
                  <a:srgbClr val="2AA198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ru" sz="12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rgbClr val="B58900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B58900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4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Почему Юнит</a:t>
            </a:r>
            <a:endParaRPr/>
          </a:p>
        </p:txBody>
      </p:sp>
      <p:sp>
        <p:nvSpPr>
          <p:cNvPr id="179" name="Google Shape;179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Они быстрее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Запускаются чаще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Меньше ложных срабатываний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Повышают качество кода(но это не точно)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/>
              <a:t>Минусы: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Б</a:t>
            </a:r>
            <a:r>
              <a:rPr lang="ru"/>
              <a:t>олее чувствительны к рефакторингу кода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 пригодилось...</a:t>
            </a:r>
            <a:endParaRPr/>
          </a:p>
        </p:txBody>
      </p:sp>
      <p:pic>
        <p:nvPicPr>
          <p:cNvPr id="185" name="Google Shape;1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5753" y="1114550"/>
            <a:ext cx="4971800" cy="370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Реальная жизнь</a:t>
            </a:r>
            <a:endParaRPr/>
          </a:p>
        </p:txBody>
      </p:sp>
      <p:sp>
        <p:nvSpPr>
          <p:cNvPr id="191" name="Google Shape;191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</a:t>
            </a:r>
            <a:r>
              <a:rPr lang="ru">
                <a:solidFill>
                  <a:srgbClr val="557799"/>
                </a:solidFill>
              </a:rPr>
              <a:t>&lt;?php</a:t>
            </a:r>
            <a:r>
              <a:rPr lang="ru">
                <a:solidFill>
                  <a:srgbClr val="333333"/>
                </a:solidFill>
              </a:rPr>
              <a:t> 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    </a:t>
            </a:r>
            <a:r>
              <a:rPr lang="ru">
                <a:solidFill>
                  <a:srgbClr val="996633"/>
                </a:solidFill>
              </a:rPr>
              <a:t>$results</a:t>
            </a:r>
            <a:r>
              <a:rPr lang="ru">
                <a:solidFill>
                  <a:srgbClr val="333333"/>
                </a:solidFill>
              </a:rPr>
              <a:t> = </a:t>
            </a:r>
            <a:r>
              <a:rPr lang="ru">
                <a:solidFill>
                  <a:srgbClr val="007020"/>
                </a:solidFill>
              </a:rPr>
              <a:t>mysql_query</a:t>
            </a:r>
            <a:r>
              <a:rPr lang="ru">
                <a:solidFill>
                  <a:srgbClr val="333333"/>
                </a:solidFill>
              </a:rPr>
              <a:t>(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        </a:t>
            </a:r>
            <a:r>
              <a:rPr lang="ru">
                <a:solidFill>
                  <a:srgbClr val="333333"/>
                </a:solidFill>
                <a:highlight>
                  <a:srgbClr val="FFF0F0"/>
                </a:highlight>
              </a:rPr>
              <a:t>'SELECT * FROM customers ORDER BY name'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    );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</a:t>
            </a:r>
            <a:r>
              <a:rPr lang="ru">
                <a:solidFill>
                  <a:srgbClr val="557799"/>
                </a:solidFill>
              </a:rPr>
              <a:t>?&gt;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&lt;h2&gt;Customers&lt;/h2&gt;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&lt;ul&gt;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</a:t>
            </a:r>
            <a:r>
              <a:rPr lang="ru">
                <a:solidFill>
                  <a:srgbClr val="557799"/>
                </a:solidFill>
              </a:rPr>
              <a:t>&lt;?php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008800"/>
                </a:solidFill>
              </a:rPr>
              <a:t>while</a:t>
            </a:r>
            <a:r>
              <a:rPr lang="ru">
                <a:solidFill>
                  <a:srgbClr val="333333"/>
                </a:solidFill>
              </a:rPr>
              <a:t> (</a:t>
            </a:r>
            <a:r>
              <a:rPr lang="ru">
                <a:solidFill>
                  <a:srgbClr val="996633"/>
                </a:solidFill>
              </a:rPr>
              <a:t>$customer</a:t>
            </a:r>
            <a:r>
              <a:rPr lang="ru">
                <a:solidFill>
                  <a:srgbClr val="333333"/>
                </a:solidFill>
              </a:rPr>
              <a:t> = </a:t>
            </a:r>
            <a:r>
              <a:rPr lang="ru">
                <a:solidFill>
                  <a:srgbClr val="007020"/>
                </a:solidFill>
              </a:rPr>
              <a:t>mysql_fetch_assoc</a:t>
            </a:r>
            <a:r>
              <a:rPr lang="ru">
                <a:solidFill>
                  <a:srgbClr val="333333"/>
                </a:solidFill>
              </a:rPr>
              <a:t>(</a:t>
            </a:r>
            <a:r>
              <a:rPr lang="ru">
                <a:solidFill>
                  <a:srgbClr val="996633"/>
                </a:solidFill>
              </a:rPr>
              <a:t>$results</a:t>
            </a:r>
            <a:r>
              <a:rPr lang="ru">
                <a:solidFill>
                  <a:srgbClr val="333333"/>
                </a:solidFill>
              </a:rPr>
              <a:t>)): </a:t>
            </a:r>
            <a:r>
              <a:rPr lang="ru">
                <a:solidFill>
                  <a:srgbClr val="557799"/>
                </a:solidFill>
              </a:rPr>
              <a:t>?&gt;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    &lt;li&gt;</a:t>
            </a:r>
            <a:r>
              <a:rPr lang="ru">
                <a:solidFill>
                  <a:srgbClr val="557799"/>
                </a:solidFill>
              </a:rPr>
              <a:t>&lt;?</a:t>
            </a:r>
            <a:r>
              <a:rPr lang="ru">
                <a:solidFill>
                  <a:srgbClr val="333333"/>
                </a:solidFill>
              </a:rPr>
              <a:t>= </a:t>
            </a:r>
            <a:r>
              <a:rPr lang="ru">
                <a:solidFill>
                  <a:srgbClr val="996633"/>
                </a:solidFill>
              </a:rPr>
              <a:t>$customer</a:t>
            </a:r>
            <a:r>
              <a:rPr lang="ru">
                <a:solidFill>
                  <a:srgbClr val="333333"/>
                </a:solidFill>
              </a:rPr>
              <a:t>[</a:t>
            </a:r>
            <a:r>
              <a:rPr lang="ru">
                <a:solidFill>
                  <a:srgbClr val="333333"/>
                </a:solidFill>
                <a:highlight>
                  <a:srgbClr val="FFF0F0"/>
                </a:highlight>
              </a:rPr>
              <a:t>'name'</a:t>
            </a:r>
            <a:r>
              <a:rPr lang="ru">
                <a:solidFill>
                  <a:srgbClr val="333333"/>
                </a:solidFill>
              </a:rPr>
              <a:t>] </a:t>
            </a:r>
            <a:r>
              <a:rPr lang="ru">
                <a:solidFill>
                  <a:srgbClr val="557799"/>
                </a:solidFill>
              </a:rPr>
              <a:t>?&gt;</a:t>
            </a:r>
            <a:r>
              <a:rPr lang="ru">
                <a:solidFill>
                  <a:srgbClr val="333333"/>
                </a:solidFill>
              </a:rPr>
              <a:t>&lt;/li&gt;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</a:t>
            </a:r>
            <a:r>
              <a:rPr lang="ru">
                <a:solidFill>
                  <a:srgbClr val="557799"/>
                </a:solidFill>
              </a:rPr>
              <a:t>&lt;?php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008800"/>
                </a:solidFill>
              </a:rPr>
              <a:t>endwhile</a:t>
            </a:r>
            <a:r>
              <a:rPr lang="ru">
                <a:solidFill>
                  <a:srgbClr val="333333"/>
                </a:solidFill>
              </a:rPr>
              <a:t>; </a:t>
            </a:r>
            <a:r>
              <a:rPr lang="ru">
                <a:solidFill>
                  <a:srgbClr val="557799"/>
                </a:solidFill>
              </a:rPr>
              <a:t>?&gt;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333333"/>
                </a:solidFill>
              </a:rPr>
              <a:t>    &lt;/ul&gt;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с этим кодом?</a:t>
            </a:r>
            <a:endParaRPr/>
          </a:p>
        </p:txBody>
      </p:sp>
      <p:sp>
        <p:nvSpPr>
          <p:cNvPr id="197" name="Google Shape;19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222222"/>
                </a:solidFill>
              </a:rPr>
              <a:t>Юнит тесты отменяются</a:t>
            </a:r>
            <a:endParaRPr sz="20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222222"/>
                </a:solidFill>
              </a:rPr>
              <a:t>Код связан, высокий coupling</a:t>
            </a:r>
            <a:endParaRPr sz="20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222222"/>
                </a:solidFill>
              </a:rPr>
              <a:t>Такой код неудобно переиспользовать</a:t>
            </a:r>
            <a:endParaRPr sz="20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2000">
                <a:solidFill>
                  <a:srgbClr val="222222"/>
                </a:solidFill>
              </a:rPr>
              <a:t>Помогут SOLID, особенно SRP и DIP.</a:t>
            </a:r>
            <a:endParaRPr sz="2000"/>
          </a:p>
        </p:txBody>
      </p:sp>
      <p:pic>
        <p:nvPicPr>
          <p:cNvPr id="198" name="Google Shape;1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4201" y="1152475"/>
            <a:ext cx="2553400" cy="3603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Ситуация</a:t>
            </a:r>
            <a:endParaRPr/>
          </a:p>
        </p:txBody>
      </p:sp>
      <p:sp>
        <p:nvSpPr>
          <p:cNvPr id="204" name="Google Shape;204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 попали на такой проект.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Тестов нет.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Нужны фичи, много и быстро.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Что делать?</a:t>
            </a:r>
            <a:endParaRPr/>
          </a:p>
        </p:txBody>
      </p:sp>
      <p:pic>
        <p:nvPicPr>
          <p:cNvPr id="205" name="Google Shape;20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1775" y="1152475"/>
            <a:ext cx="3416400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Учитывайте интересы бизнеса</a:t>
            </a:r>
            <a:endParaRPr/>
          </a:p>
        </p:txBody>
      </p:sp>
      <p:sp>
        <p:nvSpPr>
          <p:cNvPr id="211" name="Google Shape;211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/>
              <a:t>Вам нужны ресурсы($) на тесты</a:t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200"/>
              <a:t>Бизнесу нужно зарабатывать деньги и много фич</a:t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 sz="2200"/>
              <a:t>Найдите разумный </a:t>
            </a:r>
            <a:r>
              <a:rPr b="1" lang="ru" sz="2200"/>
              <a:t>компромисс</a:t>
            </a:r>
            <a:r>
              <a:rPr b="1" lang="ru" sz="2200"/>
              <a:t>. </a:t>
            </a:r>
            <a:endParaRPr b="1" sz="2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Начните с интеграционных или сквозных тестов</a:t>
            </a:r>
            <a:endParaRPr/>
          </a:p>
        </p:txBody>
      </p:sp>
      <p:sp>
        <p:nvSpPr>
          <p:cNvPr id="217" name="Google Shape;217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</a:t>
            </a:r>
            <a:r>
              <a:rPr lang="ru"/>
              <a:t>берит</a:t>
            </a:r>
            <a:r>
              <a:rPr lang="ru"/>
              <a:t>е 1 важный и достаточно длинный позитивный сценарий.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Например: покупка товара в магазине вместе с оплатой.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Легко и быстро покрыть сквозными тестами api сервиса.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/>
              <a:t>Ваша цель не coverage!</a:t>
            </a:r>
            <a:endParaRPr b="1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Интегрируйте тесты в процесс разработки</a:t>
            </a:r>
            <a:endParaRPr/>
          </a:p>
        </p:txBody>
      </p:sp>
      <p:pic>
        <p:nvPicPr>
          <p:cNvPr id="223" name="Google Shape;22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5900" y="1227375"/>
            <a:ext cx="3416400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40"/>
          <p:cNvSpPr txBox="1"/>
          <p:nvPr/>
        </p:nvSpPr>
        <p:spPr>
          <a:xfrm>
            <a:off x="311700" y="1657500"/>
            <a:ext cx="38976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dk2"/>
                </a:solidFill>
              </a:rPr>
              <a:t>Настройте CI. Пусть тесты запускаются каждый коммит или как можно чаще. Это крайне важно!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Упрощайте запуск и написание тестов</a:t>
            </a:r>
            <a:endParaRPr/>
          </a:p>
        </p:txBody>
      </p:sp>
      <p:sp>
        <p:nvSpPr>
          <p:cNvPr id="230" name="Google Shape;230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Запуск тестов - одна простая команда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Используйте удобные инструменты.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 Ветменеджер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6177" y="1017725"/>
            <a:ext cx="6111649" cy="350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Пишите юнит тесты для нового кода</a:t>
            </a:r>
            <a:endParaRPr/>
          </a:p>
        </p:txBody>
      </p:sp>
      <p:sp>
        <p:nvSpPr>
          <p:cNvPr id="236" name="Google Shape;236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Пишите больше кода, похожего на чистые функции. Пусть результат выполнения кода зависит только от входящих параметров или от свойств объекта.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Тестируйте результат, а не поповедение.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Такие тесты ускоряют разработку сейчас, они устойчивы к рефакторингу.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 весь код заслуживает тестов</a:t>
            </a:r>
            <a:endParaRPr/>
          </a:p>
        </p:txBody>
      </p:sp>
      <p:sp>
        <p:nvSpPr>
          <p:cNvPr id="242" name="Google Shape;242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Рефакторинг с тестами нужен не везде.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Важные модули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Тут постоянно что-то падает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Тут мы постоянно что-то допиливаем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Выделяйте бизнес логику - тестируйте бизнес логику.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 пишите вредные тесты</a:t>
            </a:r>
            <a:endParaRPr/>
          </a:p>
        </p:txBody>
      </p:sp>
      <p:sp>
        <p:nvSpPr>
          <p:cNvPr id="248" name="Google Shape;248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тесты тривиального кода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тесты классов с десятками зависимостей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тесты поведения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/>
          </a:p>
        </p:txBody>
      </p:sp>
      <p:pic>
        <p:nvPicPr>
          <p:cNvPr id="249" name="Google Shape;24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3025" y="946575"/>
            <a:ext cx="2969273" cy="366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44"/>
          <p:cNvSpPr txBox="1"/>
          <p:nvPr/>
        </p:nvSpPr>
        <p:spPr>
          <a:xfrm>
            <a:off x="382800" y="2571750"/>
            <a:ext cx="4844100" cy="18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ru" sz="1800">
                <a:solidFill>
                  <a:schemeClr val="dk2"/>
                </a:solidFill>
              </a:rPr>
              <a:t>— Любой рефакторинг превращается в борьбу с тестами, время на рефакторинг увеличивается в разы. </a:t>
            </a:r>
            <a:endParaRPr i="1" sz="18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ru" sz="1800">
                <a:solidFill>
                  <a:schemeClr val="dk2"/>
                </a:solidFill>
              </a:rPr>
              <a:t>— Тесты ломаются от чего угодно, только не от багов. 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Рекомендации</a:t>
            </a:r>
            <a:endParaRPr/>
          </a:p>
        </p:txBody>
      </p:sp>
      <p:pic>
        <p:nvPicPr>
          <p:cNvPr id="256" name="Google Shape;25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0999" y="1361300"/>
            <a:ext cx="2561299" cy="3212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12213"/>
            <a:ext cx="3710450" cy="371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Зачем программисты бизнесу?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3650" y="1017725"/>
            <a:ext cx="5456690" cy="350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Тесты - это деньги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/>
              <a:t>это код, который вам придется написать ($)</a:t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/>
              <a:t>это код, который вам придется поддерживать ($)</a:t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/>
              <a:t>это код, который вам придется на чем-то запускать ($)</a:t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/>
              <a:t>требуют определенной квалификации сотрудников ($)</a:t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/>
              <a:t>нужно мониторить, тестами нужно управлять ($)</a:t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Может ну их? </a:t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3100" y="968275"/>
            <a:ext cx="585780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Пишите тогда - когда это выгодно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2700" y="1264963"/>
            <a:ext cx="3838575" cy="31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Тесты не все и не всегда</a:t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10050"/>
            <a:ext cx="2152650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3033000" y="1017725"/>
            <a:ext cx="6111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rgbClr val="222222"/>
                </a:solidFill>
                <a:latin typeface="Merriweather"/>
                <a:ea typeface="Merriweather"/>
                <a:cs typeface="Merriweather"/>
                <a:sym typeface="Merriweather"/>
              </a:rPr>
              <a:t>Никакая вещь не может быть стоимостью, не будучи предметом потребления. Если она бесполезна, то и затраченный на нее труд бесполезен, не считается за труд.</a:t>
            </a:r>
            <a:endParaRPr sz="2200">
              <a:solidFill>
                <a:srgbClr val="22222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22222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rgbClr val="222222"/>
                </a:solidFill>
                <a:latin typeface="Merriweather"/>
                <a:ea typeface="Merriweather"/>
                <a:cs typeface="Merriweather"/>
                <a:sym typeface="Merriweather"/>
              </a:rPr>
              <a:t>(с)Карл Маркс</a:t>
            </a:r>
            <a:endParaRPr sz="2200">
              <a:solidFill>
                <a:srgbClr val="22222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Еще цитата</a:t>
            </a:r>
            <a:endParaRPr/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7875" y="1017725"/>
            <a:ext cx="50482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